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59" r:id="rId5"/>
    <p:sldId id="260" r:id="rId6"/>
    <p:sldId id="261" r:id="rId7"/>
    <p:sldId id="263" r:id="rId8"/>
    <p:sldId id="262"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65464" autoAdjust="0"/>
  </p:normalViewPr>
  <p:slideViewPr>
    <p:cSldViewPr snapToGrid="0">
      <p:cViewPr>
        <p:scale>
          <a:sx n="52" d="100"/>
          <a:sy n="52" d="100"/>
        </p:scale>
        <p:origin x="-1422" y="1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E3A187-479F-4E04-B730-BE18BE5B7B1B}" type="datetimeFigureOut">
              <a:rPr lang="en-US" smtClean="0"/>
              <a:t>11/8/2019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31FA53-06CB-4819-979E-3C9EF09F114D}" type="slidenum">
              <a:rPr lang="en-US" smtClean="0"/>
              <a:t>‹#›</a:t>
            </a:fld>
            <a:endParaRPr lang="en-US"/>
          </a:p>
        </p:txBody>
      </p:sp>
    </p:spTree>
    <p:extLst>
      <p:ext uri="{BB962C8B-B14F-4D97-AF65-F5344CB8AC3E}">
        <p14:creationId xmlns:p14="http://schemas.microsoft.com/office/powerpoint/2010/main" val="2594757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This presentation is a summary of how an organization can prevent data theft. The presentation begins by summarizing information security goal in regard to mobile devices, identify three sources of threats, providing a summary of each, and highlighting at least an example of each, explaining technical safeguards, and discuss which technical safeguards should be used for mobile devices, explaining data safeguards, and elaborate which data safeguards should be utilized in the scenario in question. Additionally, the presentation will expound human safeguards and illustrate which human safeguards should be used and conclude by discussing the importance an incident response plan to an organization in securing knowledge and information.</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8431FA53-06CB-4819-979E-3C9EF09F114D}" type="slidenum">
              <a:rPr lang="en-US" smtClean="0"/>
              <a:t>1</a:t>
            </a:fld>
            <a:endParaRPr lang="en-US"/>
          </a:p>
        </p:txBody>
      </p:sp>
    </p:spTree>
    <p:extLst>
      <p:ext uri="{BB962C8B-B14F-4D97-AF65-F5344CB8AC3E}">
        <p14:creationId xmlns:p14="http://schemas.microsoft.com/office/powerpoint/2010/main" val="270369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 The goal of information security concerning mobile devices can be realized by a simple approach, such as tightening up on data management strategies in organization’s computer systems. The primary goals for information security regarding mobile phones include confidentiality, integrity, availability as well as non-repudiation. For the organization to achieve non-repudiation status with its data, its management should be vigilant since they are basically business objectives. Confidentiality refers to the managing of access to files in transit or storage. This calls for the configuration of the system or products. Confidentiality also concerns defining the specific people who should access the data from its storage. Providing integrity to data in mobile devices is an issue of version control by ascertaining that only given people can alter documents. Additionally, integrity also implies that an audit trail of the alterations and creating a fallback position in the case that changes made are detrimental to the information. This combines well with non-repudiation. Availability is a character if information security is overlooked. But however protected an organization is safe from hackers, it becomes useless when you can’t access it at your own convenience (Lei &amp; He, 2019). So, it is crucial to consider data back-ups, standby, and bandwidth facilities, which many organizations leave out when planning for information security about mobile devices.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8431FA53-06CB-4819-979E-3C9EF09F114D}" type="slidenum">
              <a:rPr lang="en-US" smtClean="0"/>
              <a:t>2</a:t>
            </a:fld>
            <a:endParaRPr lang="en-US"/>
          </a:p>
        </p:txBody>
      </p:sp>
    </p:spTree>
    <p:extLst>
      <p:ext uri="{BB962C8B-B14F-4D97-AF65-F5344CB8AC3E}">
        <p14:creationId xmlns:p14="http://schemas.microsoft.com/office/powerpoint/2010/main" val="17913471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Security professionals have dictated risks in mobile devices with the modern increase in internet connectivity considering the culture of people of ignorant resilience on mobile phones and how they have been a primary target for the cybercriminals, it creates a severe threat source to information security. Examples of mobile malware include spyware and malware. Another great source of threat to information security is social media attacks. Cybercriminals are taking advantage of social media to spread a complex geographical steal of data by a method known as water holing. The thieves of data identify and infect a group of websites believed to be frequently visited by target members. Examples of social media threats are imposter accounts and human error. Corporates that have weak technology security are susceptible to cybercrime attacks. New technology is invented daily. Often new gadgets have some internet access but zero plan for information security. This demonstrates a severe risk, each of which has unsecured network connectivity. Technology advancement is a testament to IT professionals, but safety is deteriorating. Outdated security software is a great threat to information security. Updating corporate software can be a significant managerial practice to fighting cybercriminals. Threats that hit outdated software usually go unnoticed. Corporate data is generally in the hands of employees. Mobile management devices are found to zero limit functionality, but most organizations have not considered safeguarding data from loopholes.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8431FA53-06CB-4819-979E-3C9EF09F114D}" type="slidenum">
              <a:rPr lang="en-US" smtClean="0"/>
              <a:t>3</a:t>
            </a:fld>
            <a:endParaRPr lang="en-US"/>
          </a:p>
        </p:txBody>
      </p:sp>
    </p:spTree>
    <p:extLst>
      <p:ext uri="{BB962C8B-B14F-4D97-AF65-F5344CB8AC3E}">
        <p14:creationId xmlns:p14="http://schemas.microsoft.com/office/powerpoint/2010/main" val="8353675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Times New Roman" pitchFamily="18" charset="0"/>
                <a:ea typeface="+mn-ea"/>
                <a:cs typeface="Times New Roman" pitchFamily="18" charset="0"/>
              </a:rPr>
              <a:t>Technical safeguards for mobile devices, including unlock pattern. Some mobile devices allow you to create patterns that operate in the form of pins. Using a complex pattern, keep it hidden and safeguard it from third parties. Most mobile devices offer a lockout option that permits one to lock the device if numerous consecutive unsuccessful trials to enter the pattern, pin or password. Creating a lockout pin that is limited to 10 trials is competent enough to avoid a brute force to guess pattern, pin, or password to your phone. When setting a passcode, pin, or password using four digits and longer, and keeping a secret is efficient in safeguarding mobile data. Auto wipe is another strategy for safeguarding data that works just like the pin, password, and pattern where, after several consecutive attempts to unlock the phone makes it automatically wipe all the data stored on it and reset to factory mode (</a:t>
            </a:r>
            <a:r>
              <a:rPr lang="en-US" sz="1200" kern="1200" dirty="0" err="1">
                <a:solidFill>
                  <a:schemeClr val="tx1"/>
                </a:solidFill>
                <a:effectLst/>
                <a:latin typeface="Times New Roman" pitchFamily="18" charset="0"/>
                <a:ea typeface="+mn-ea"/>
                <a:cs typeface="Times New Roman" pitchFamily="18" charset="0"/>
              </a:rPr>
              <a:t>Narain</a:t>
            </a:r>
            <a:r>
              <a:rPr lang="en-US" sz="1200" kern="1200" dirty="0">
                <a:solidFill>
                  <a:schemeClr val="tx1"/>
                </a:solidFill>
                <a:effectLst/>
                <a:latin typeface="Times New Roman" pitchFamily="18" charset="0"/>
                <a:ea typeface="+mn-ea"/>
                <a:cs typeface="Times New Roman" pitchFamily="18" charset="0"/>
              </a:rPr>
              <a:t> Singh et al., 2014). Encryption is an element that is enabled in most modern phones. Every phone supports different documentation of the encryption process.</a:t>
            </a:r>
          </a:p>
          <a:p>
            <a:r>
              <a:rPr lang="en-US" sz="1200" kern="1200" dirty="0">
                <a:solidFill>
                  <a:schemeClr val="tx1"/>
                </a:solidFill>
                <a:effectLst/>
                <a:latin typeface="Times New Roman" pitchFamily="18" charset="0"/>
                <a:ea typeface="+mn-ea"/>
                <a:cs typeface="Times New Roman" pitchFamily="18" charset="0"/>
              </a:rPr>
              <a:t>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8431FA53-06CB-4819-979E-3C9EF09F114D}" type="slidenum">
              <a:rPr lang="en-US" smtClean="0"/>
              <a:t>4</a:t>
            </a:fld>
            <a:endParaRPr lang="en-US"/>
          </a:p>
        </p:txBody>
      </p:sp>
    </p:spTree>
    <p:extLst>
      <p:ext uri="{BB962C8B-B14F-4D97-AF65-F5344CB8AC3E}">
        <p14:creationId xmlns:p14="http://schemas.microsoft.com/office/powerpoint/2010/main" val="13078956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The firewall would have worked efficiently in protecting the organizations' data from the intruder. So, the organization should turn on its firewall windows to safeguard its data. Installation of antivirus is an imperative approach for every computer used in an organization. Antivirus is critical protecting data from malicious codes, and if it were present, the sacked employee would not have gotten access to the data. Regular updates of computer software systems help in fixing bugs and eradicate security problems. Similarly, creating data backups regularly either automatically or manually is a significant step in combating cybercrime. Physical damage such as blackouts, spikes, and brownouts and power supply to avoid unnecessary loss of data. When disposing of data, it is essential when protecting data against cybercriminals. So, when throwing an obsolete computer, removable media, or drives, the organization needs to ascertain that data is destroyed adequately — deleting of data as efficient as using disk wiping utility or shredding optical discs and flash drives.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8431FA53-06CB-4819-979E-3C9EF09F114D}" type="slidenum">
              <a:rPr lang="en-US" smtClean="0"/>
              <a:t>5</a:t>
            </a:fld>
            <a:endParaRPr lang="en-US"/>
          </a:p>
        </p:txBody>
      </p:sp>
    </p:spTree>
    <p:extLst>
      <p:ext uri="{BB962C8B-B14F-4D97-AF65-F5344CB8AC3E}">
        <p14:creationId xmlns:p14="http://schemas.microsoft.com/office/powerpoint/2010/main" val="34101439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As an organization, it is essential to determine what kind of data employees can access and which one should not. Additionally, it is also advisable to regulate which employees can access data to limit the number of employees accessing data by admins, and employees to a controllable number. As a business organization, it vital to know the most critical data to the organization and protecting from the wrong hands. Additionally, the organization can also develop a data security policy to prevent hackers and breaches from interfering with the data. This can be achieved by limiting the number of employees who can access data. The policy should be created to protect data daily. Organizations can also safeguard data by developing stronger passwords in the organization. Employees need to be stronger and complicated passwords. Stronger passwords involve combining special characters, capital letters, and numbers. Regularly backup of data keeps off hacks. Therefore, backing up data helps in securing data from possible cybercrimes.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8431FA53-06CB-4819-979E-3C9EF09F114D}" type="slidenum">
              <a:rPr lang="en-US" smtClean="0"/>
              <a:t>6</a:t>
            </a:fld>
            <a:endParaRPr lang="en-US"/>
          </a:p>
        </p:txBody>
      </p:sp>
    </p:spTree>
    <p:extLst>
      <p:ext uri="{BB962C8B-B14F-4D97-AF65-F5344CB8AC3E}">
        <p14:creationId xmlns:p14="http://schemas.microsoft.com/office/powerpoint/2010/main" val="8717108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Protecting data is crucial both at a personal and professional level. With a response plan, the organization team can vigilantly protect company data. Data can be detected quickly when a hacker releases ransomware. Incidence response team serves to safeguard customer trust and reputation. Companies fear to lose a customer due to cybercrime cases; therefore, they install the incidence response team to mitigate this problem. Additionally, the incidence response team is effective in protecting the company revenue. Soomro et al</a:t>
            </a:r>
            <a:r>
              <a:rPr lang="en-US" sz="1200" kern="1200" dirty="0" smtClean="0">
                <a:solidFill>
                  <a:schemeClr val="tx1"/>
                </a:solidFill>
                <a:effectLst/>
                <a:latin typeface="Times New Roman" pitchFamily="18" charset="0"/>
                <a:ea typeface="+mn-ea"/>
                <a:cs typeface="Times New Roman" pitchFamily="18" charset="0"/>
              </a:rPr>
              <a:t>. </a:t>
            </a:r>
            <a:r>
              <a:rPr lang="en-US" sz="1200" kern="1200" dirty="0">
                <a:solidFill>
                  <a:schemeClr val="tx1"/>
                </a:solidFill>
                <a:effectLst/>
                <a:latin typeface="Times New Roman" pitchFamily="18" charset="0"/>
                <a:ea typeface="+mn-ea"/>
                <a:cs typeface="Times New Roman" pitchFamily="18" charset="0"/>
              </a:rPr>
              <a:t>(2016) posit that hackers can access data of the organization and tamper with it, so to combat this problem, companies are developing sufficient response teams. When a company has a professional response team, it helps in determining its proactiveness in fighting cybercrime.</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8431FA53-06CB-4819-979E-3C9EF09F114D}" type="slidenum">
              <a:rPr lang="en-US" smtClean="0"/>
              <a:t>7</a:t>
            </a:fld>
            <a:endParaRPr lang="en-US"/>
          </a:p>
        </p:txBody>
      </p:sp>
    </p:spTree>
    <p:extLst>
      <p:ext uri="{BB962C8B-B14F-4D97-AF65-F5344CB8AC3E}">
        <p14:creationId xmlns:p14="http://schemas.microsoft.com/office/powerpoint/2010/main" val="29382040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31FA53-06CB-4819-979E-3C9EF09F114D}" type="slidenum">
              <a:rPr lang="en-US" smtClean="0"/>
              <a:t>8</a:t>
            </a:fld>
            <a:endParaRPr lang="en-US"/>
          </a:p>
        </p:txBody>
      </p:sp>
    </p:spTree>
    <p:extLst>
      <p:ext uri="{BB962C8B-B14F-4D97-AF65-F5344CB8AC3E}">
        <p14:creationId xmlns:p14="http://schemas.microsoft.com/office/powerpoint/2010/main" val="23585681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28D2AEE-8CE7-4E00-931B-997C71AC80A0}"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DBEC9B-B43A-4E1A-90DE-204853377D26}" type="slidenum">
              <a:rPr lang="en-US" smtClean="0"/>
              <a:t>‹#›</a:t>
            </a:fld>
            <a:endParaRPr lang="en-US"/>
          </a:p>
        </p:txBody>
      </p:sp>
    </p:spTree>
    <p:extLst>
      <p:ext uri="{BB962C8B-B14F-4D97-AF65-F5344CB8AC3E}">
        <p14:creationId xmlns:p14="http://schemas.microsoft.com/office/powerpoint/2010/main" val="3397068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8D2AEE-8CE7-4E00-931B-997C71AC80A0}"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DBEC9B-B43A-4E1A-90DE-204853377D26}" type="slidenum">
              <a:rPr lang="en-US" smtClean="0"/>
              <a:t>‹#›</a:t>
            </a:fld>
            <a:endParaRPr lang="en-US"/>
          </a:p>
        </p:txBody>
      </p:sp>
    </p:spTree>
    <p:extLst>
      <p:ext uri="{BB962C8B-B14F-4D97-AF65-F5344CB8AC3E}">
        <p14:creationId xmlns:p14="http://schemas.microsoft.com/office/powerpoint/2010/main" val="1914074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8D2AEE-8CE7-4E00-931B-997C71AC80A0}"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DBEC9B-B43A-4E1A-90DE-204853377D26}" type="slidenum">
              <a:rPr lang="en-US" smtClean="0"/>
              <a:t>‹#›</a:t>
            </a:fld>
            <a:endParaRPr lang="en-US"/>
          </a:p>
        </p:txBody>
      </p:sp>
    </p:spTree>
    <p:extLst>
      <p:ext uri="{BB962C8B-B14F-4D97-AF65-F5344CB8AC3E}">
        <p14:creationId xmlns:p14="http://schemas.microsoft.com/office/powerpoint/2010/main" val="963225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28D2AEE-8CE7-4E00-931B-997C71AC80A0}"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DBEC9B-B43A-4E1A-90DE-204853377D26}" type="slidenum">
              <a:rPr lang="en-US" smtClean="0"/>
              <a:t>‹#›</a:t>
            </a:fld>
            <a:endParaRPr lang="en-US"/>
          </a:p>
        </p:txBody>
      </p:sp>
    </p:spTree>
    <p:extLst>
      <p:ext uri="{BB962C8B-B14F-4D97-AF65-F5344CB8AC3E}">
        <p14:creationId xmlns:p14="http://schemas.microsoft.com/office/powerpoint/2010/main" val="4511751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28D2AEE-8CE7-4E00-931B-997C71AC80A0}" type="datetimeFigureOut">
              <a:rPr lang="en-US" smtClean="0"/>
              <a:t>11/8/2019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DBEC9B-B43A-4E1A-90DE-204853377D26}" type="slidenum">
              <a:rPr lang="en-US" smtClean="0"/>
              <a:t>‹#›</a:t>
            </a:fld>
            <a:endParaRPr lang="en-US"/>
          </a:p>
        </p:txBody>
      </p:sp>
    </p:spTree>
    <p:extLst>
      <p:ext uri="{BB962C8B-B14F-4D97-AF65-F5344CB8AC3E}">
        <p14:creationId xmlns:p14="http://schemas.microsoft.com/office/powerpoint/2010/main" val="2071473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28D2AEE-8CE7-4E00-931B-997C71AC80A0}" type="datetimeFigureOut">
              <a:rPr lang="en-US" smtClean="0"/>
              <a:t>11/8/2019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DBEC9B-B43A-4E1A-90DE-204853377D26}" type="slidenum">
              <a:rPr lang="en-US" smtClean="0"/>
              <a:t>‹#›</a:t>
            </a:fld>
            <a:endParaRPr lang="en-US"/>
          </a:p>
        </p:txBody>
      </p:sp>
    </p:spTree>
    <p:extLst>
      <p:ext uri="{BB962C8B-B14F-4D97-AF65-F5344CB8AC3E}">
        <p14:creationId xmlns:p14="http://schemas.microsoft.com/office/powerpoint/2010/main" val="2563471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8D2AEE-8CE7-4E00-931B-997C71AC80A0}" type="datetimeFigureOut">
              <a:rPr lang="en-US" smtClean="0"/>
              <a:t>11/8/2019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DBEC9B-B43A-4E1A-90DE-204853377D26}" type="slidenum">
              <a:rPr lang="en-US" smtClean="0"/>
              <a:t>‹#›</a:t>
            </a:fld>
            <a:endParaRPr lang="en-US"/>
          </a:p>
        </p:txBody>
      </p:sp>
    </p:spTree>
    <p:extLst>
      <p:ext uri="{BB962C8B-B14F-4D97-AF65-F5344CB8AC3E}">
        <p14:creationId xmlns:p14="http://schemas.microsoft.com/office/powerpoint/2010/main" val="3164295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28D2AEE-8CE7-4E00-931B-997C71AC80A0}"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DBEC9B-B43A-4E1A-90DE-204853377D26}" type="slidenum">
              <a:rPr lang="en-US" smtClean="0"/>
              <a:t>‹#›</a:t>
            </a:fld>
            <a:endParaRPr lang="en-US"/>
          </a:p>
        </p:txBody>
      </p:sp>
    </p:spTree>
    <p:extLst>
      <p:ext uri="{BB962C8B-B14F-4D97-AF65-F5344CB8AC3E}">
        <p14:creationId xmlns:p14="http://schemas.microsoft.com/office/powerpoint/2010/main" val="2881636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28D2AEE-8CE7-4E00-931B-997C71AC80A0}"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DBEC9B-B43A-4E1A-90DE-204853377D26}" type="slidenum">
              <a:rPr lang="en-US" smtClean="0"/>
              <a:t>‹#›</a:t>
            </a:fld>
            <a:endParaRPr lang="en-US"/>
          </a:p>
        </p:txBody>
      </p:sp>
    </p:spTree>
    <p:extLst>
      <p:ext uri="{BB962C8B-B14F-4D97-AF65-F5344CB8AC3E}">
        <p14:creationId xmlns:p14="http://schemas.microsoft.com/office/powerpoint/2010/main" val="3035389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8D2AEE-8CE7-4E00-931B-997C71AC80A0}"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DBEC9B-B43A-4E1A-90DE-204853377D26}" type="slidenum">
              <a:rPr lang="en-US" smtClean="0"/>
              <a:t>‹#›</a:t>
            </a:fld>
            <a:endParaRPr lang="en-US"/>
          </a:p>
        </p:txBody>
      </p:sp>
    </p:spTree>
    <p:extLst>
      <p:ext uri="{BB962C8B-B14F-4D97-AF65-F5344CB8AC3E}">
        <p14:creationId xmlns:p14="http://schemas.microsoft.com/office/powerpoint/2010/main" val="3344777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8D2AEE-8CE7-4E00-931B-997C71AC80A0}"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DBEC9B-B43A-4E1A-90DE-204853377D26}"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6168848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8D2AEE-8CE7-4E00-931B-997C71AC80A0}"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DBEC9B-B43A-4E1A-90DE-204853377D26}" type="slidenum">
              <a:rPr lang="en-US" smtClean="0"/>
              <a:t>‹#›</a:t>
            </a:fld>
            <a:endParaRPr lang="en-US"/>
          </a:p>
        </p:txBody>
      </p:sp>
    </p:spTree>
    <p:extLst>
      <p:ext uri="{BB962C8B-B14F-4D97-AF65-F5344CB8AC3E}">
        <p14:creationId xmlns:p14="http://schemas.microsoft.com/office/powerpoint/2010/main" val="17268128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8D2AEE-8CE7-4E00-931B-997C71AC80A0}"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DBEC9B-B43A-4E1A-90DE-204853377D26}"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5061516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8D2AEE-8CE7-4E00-931B-997C71AC80A0}"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DBEC9B-B43A-4E1A-90DE-204853377D26}" type="slidenum">
              <a:rPr lang="en-US" smtClean="0"/>
              <a:t>‹#›</a:t>
            </a:fld>
            <a:endParaRPr lang="en-US"/>
          </a:p>
        </p:txBody>
      </p:sp>
    </p:spTree>
    <p:extLst>
      <p:ext uri="{BB962C8B-B14F-4D97-AF65-F5344CB8AC3E}">
        <p14:creationId xmlns:p14="http://schemas.microsoft.com/office/powerpoint/2010/main" val="21986700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8D2AEE-8CE7-4E00-931B-997C71AC80A0}"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DBEC9B-B43A-4E1A-90DE-204853377D26}" type="slidenum">
              <a:rPr lang="en-US" smtClean="0"/>
              <a:t>‹#›</a:t>
            </a:fld>
            <a:endParaRPr lang="en-US"/>
          </a:p>
        </p:txBody>
      </p:sp>
    </p:spTree>
    <p:extLst>
      <p:ext uri="{BB962C8B-B14F-4D97-AF65-F5344CB8AC3E}">
        <p14:creationId xmlns:p14="http://schemas.microsoft.com/office/powerpoint/2010/main" val="35289926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8D2AEE-8CE7-4E00-931B-997C71AC80A0}"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DBEC9B-B43A-4E1A-90DE-204853377D26}" type="slidenum">
              <a:rPr lang="en-US" smtClean="0"/>
              <a:t>‹#›</a:t>
            </a:fld>
            <a:endParaRPr lang="en-US"/>
          </a:p>
        </p:txBody>
      </p:sp>
    </p:spTree>
    <p:extLst>
      <p:ext uri="{BB962C8B-B14F-4D97-AF65-F5344CB8AC3E}">
        <p14:creationId xmlns:p14="http://schemas.microsoft.com/office/powerpoint/2010/main" val="3025463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28D2AEE-8CE7-4E00-931B-997C71AC80A0}" type="datetimeFigureOut">
              <a:rPr lang="en-US" smtClean="0"/>
              <a:t>11/8/2019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9DBEC9B-B43A-4E1A-90DE-204853377D26}" type="slidenum">
              <a:rPr lang="en-US" smtClean="0"/>
              <a:t>‹#›</a:t>
            </a:fld>
            <a:endParaRPr lang="en-US"/>
          </a:p>
        </p:txBody>
      </p:sp>
    </p:spTree>
    <p:extLst>
      <p:ext uri="{BB962C8B-B14F-4D97-AF65-F5344CB8AC3E}">
        <p14:creationId xmlns:p14="http://schemas.microsoft.com/office/powerpoint/2010/main" val="78456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CBACCC-FC7A-4349-B3BF-A4328B09D7E2}"/>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Information Security </a:t>
            </a:r>
          </a:p>
        </p:txBody>
      </p:sp>
      <p:sp>
        <p:nvSpPr>
          <p:cNvPr id="3" name="Subtitle 2">
            <a:extLst>
              <a:ext uri="{FF2B5EF4-FFF2-40B4-BE49-F238E27FC236}">
                <a16:creationId xmlns:a16="http://schemas.microsoft.com/office/drawing/2014/main" xmlns="" id="{AB3680E9-33AE-4A27-838E-669BCE9B2CFE}"/>
              </a:ext>
            </a:extLst>
          </p:cNvPr>
          <p:cNvSpPr>
            <a:spLocks noGrp="1"/>
          </p:cNvSpPr>
          <p:nvPr>
            <p:ph type="subTitle" idx="1"/>
          </p:nvPr>
        </p:nvSpPr>
        <p:spPr/>
        <p:txBody>
          <a:bodyPr>
            <a:noAutofit/>
          </a:bodyPr>
          <a:lstStyle/>
          <a:p>
            <a:r>
              <a:rPr lang="en-US" sz="3600" dirty="0">
                <a:latin typeface="Times New Roman" panose="02020603050405020304" pitchFamily="18" charset="0"/>
                <a:cs typeface="Times New Roman" panose="02020603050405020304" pitchFamily="18" charset="0"/>
              </a:rPr>
              <a:t>Institutional affiliation</a:t>
            </a:r>
          </a:p>
          <a:p>
            <a:r>
              <a:rPr lang="en-US" sz="3600" dirty="0">
                <a:latin typeface="Times New Roman" panose="02020603050405020304" pitchFamily="18" charset="0"/>
                <a:cs typeface="Times New Roman" panose="02020603050405020304" pitchFamily="18" charset="0"/>
              </a:rPr>
              <a:t>Student's Name </a:t>
            </a:r>
          </a:p>
          <a:p>
            <a:r>
              <a:rPr lang="en-US" sz="3600" dirty="0">
                <a:latin typeface="Times New Roman" panose="02020603050405020304" pitchFamily="18" charset="0"/>
                <a:cs typeface="Times New Roman" panose="02020603050405020304" pitchFamily="18" charset="0"/>
              </a:rPr>
              <a:t>Date </a:t>
            </a:r>
          </a:p>
        </p:txBody>
      </p:sp>
    </p:spTree>
    <p:extLst>
      <p:ext uri="{BB962C8B-B14F-4D97-AF65-F5344CB8AC3E}">
        <p14:creationId xmlns:p14="http://schemas.microsoft.com/office/powerpoint/2010/main" val="3512230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D080E6-DB9C-44FD-B1BF-C44556A262D7}"/>
              </a:ext>
            </a:extLst>
          </p:cNvPr>
          <p:cNvSpPr>
            <a:spLocks noGrp="1"/>
          </p:cNvSpPr>
          <p:nvPr>
            <p:ph type="title"/>
          </p:nvPr>
        </p:nvSpPr>
        <p:spPr/>
        <p:txBody>
          <a:bodyPr>
            <a:noAutofit/>
          </a:bodyPr>
          <a:lstStyle/>
          <a:p>
            <a:r>
              <a:rPr lang="en-US" sz="4000" dirty="0">
                <a:latin typeface="Times New Roman" panose="02020603050405020304" pitchFamily="18" charset="0"/>
                <a:cs typeface="Times New Roman" panose="02020603050405020304" pitchFamily="18" charset="0"/>
              </a:rPr>
              <a:t>The Goal </a:t>
            </a:r>
            <a:r>
              <a:rPr lang="en-US" sz="4000" dirty="0" smtClean="0">
                <a:latin typeface="Times New Roman" panose="02020603050405020304" pitchFamily="18" charset="0"/>
                <a:cs typeface="Times New Roman" panose="02020603050405020304" pitchFamily="18" charset="0"/>
              </a:rPr>
              <a:t>of </a:t>
            </a:r>
            <a:r>
              <a:rPr lang="en-US" sz="4000" dirty="0">
                <a:latin typeface="Times New Roman" panose="02020603050405020304" pitchFamily="18" charset="0"/>
                <a:cs typeface="Times New Roman" panose="02020603050405020304" pitchFamily="18" charset="0"/>
              </a:rPr>
              <a:t>Information Security </a:t>
            </a:r>
            <a:r>
              <a:rPr lang="en-US" sz="4000" dirty="0" smtClean="0">
                <a:latin typeface="Times New Roman" panose="02020603050405020304" pitchFamily="18" charset="0"/>
                <a:cs typeface="Times New Roman" panose="02020603050405020304" pitchFamily="18" charset="0"/>
              </a:rPr>
              <a:t>in </a:t>
            </a:r>
            <a:r>
              <a:rPr lang="en-US" sz="4000" dirty="0">
                <a:latin typeface="Times New Roman" panose="02020603050405020304" pitchFamily="18" charset="0"/>
                <a:cs typeface="Times New Roman" panose="02020603050405020304" pitchFamily="18" charset="0"/>
              </a:rPr>
              <a:t>Relation </a:t>
            </a:r>
            <a:r>
              <a:rPr lang="en-US" sz="4000" dirty="0" smtClean="0">
                <a:latin typeface="Times New Roman" panose="02020603050405020304" pitchFamily="18" charset="0"/>
                <a:cs typeface="Times New Roman" panose="02020603050405020304" pitchFamily="18" charset="0"/>
              </a:rPr>
              <a:t>to </a:t>
            </a:r>
            <a:r>
              <a:rPr lang="en-US" sz="4000" dirty="0">
                <a:latin typeface="Times New Roman" panose="02020603050405020304" pitchFamily="18" charset="0"/>
                <a:cs typeface="Times New Roman" panose="02020603050405020304" pitchFamily="18" charset="0"/>
              </a:rPr>
              <a:t>Mobile Devices</a:t>
            </a:r>
          </a:p>
        </p:txBody>
      </p:sp>
      <p:sp>
        <p:nvSpPr>
          <p:cNvPr id="3" name="Content Placeholder 2">
            <a:extLst>
              <a:ext uri="{FF2B5EF4-FFF2-40B4-BE49-F238E27FC236}">
                <a16:creationId xmlns:a16="http://schemas.microsoft.com/office/drawing/2014/main" xmlns="" id="{3A4ADF20-7CA5-4513-B744-B4A94103B119}"/>
              </a:ext>
            </a:extLst>
          </p:cNvPr>
          <p:cNvSpPr>
            <a:spLocks noGrp="1"/>
          </p:cNvSpPr>
          <p:nvPr>
            <p:ph idx="1"/>
          </p:nvPr>
        </p:nvSpPr>
        <p:spPr/>
        <p:txBody>
          <a:bodyPr>
            <a:normAutofit/>
          </a:bodyPr>
          <a:lstStyle/>
          <a:p>
            <a:r>
              <a:rPr lang="en-US" sz="4400" dirty="0">
                <a:latin typeface="Times New Roman" panose="02020603050405020304" pitchFamily="18" charset="0"/>
                <a:cs typeface="Times New Roman" panose="02020603050405020304" pitchFamily="18" charset="0"/>
              </a:rPr>
              <a:t>Confidentiality </a:t>
            </a:r>
          </a:p>
          <a:p>
            <a:r>
              <a:rPr lang="en-US" sz="4400" dirty="0">
                <a:latin typeface="Times New Roman" panose="02020603050405020304" pitchFamily="18" charset="0"/>
                <a:cs typeface="Times New Roman" panose="02020603050405020304" pitchFamily="18" charset="0"/>
              </a:rPr>
              <a:t>Integrity </a:t>
            </a:r>
          </a:p>
          <a:p>
            <a:r>
              <a:rPr lang="en-US" sz="4400" dirty="0">
                <a:latin typeface="Times New Roman" panose="02020603050405020304" pitchFamily="18" charset="0"/>
                <a:cs typeface="Times New Roman" panose="02020603050405020304" pitchFamily="18" charset="0"/>
              </a:rPr>
              <a:t>Availability (Lei &amp; He, 2019</a:t>
            </a:r>
            <a:r>
              <a:rPr lang="en-US" sz="4400" dirty="0" smtClean="0">
                <a:latin typeface="Times New Roman" panose="02020603050405020304" pitchFamily="18" charset="0"/>
                <a:cs typeface="Times New Roman" panose="02020603050405020304" pitchFamily="18" charset="0"/>
              </a:rPr>
              <a:t>)</a:t>
            </a:r>
            <a:endParaRPr lang="en-US" sz="4400" dirty="0">
              <a:latin typeface="Times New Roman" panose="02020603050405020304" pitchFamily="18" charset="0"/>
              <a:cs typeface="Times New Roman" panose="02020603050405020304" pitchFamily="18" charset="0"/>
            </a:endParaRPr>
          </a:p>
          <a:p>
            <a:r>
              <a:rPr lang="en-US" sz="4400" dirty="0">
                <a:latin typeface="Times New Roman" panose="02020603050405020304" pitchFamily="18" charset="0"/>
                <a:cs typeface="Times New Roman" panose="02020603050405020304" pitchFamily="18" charset="0"/>
              </a:rPr>
              <a:t>Non-repudiation</a:t>
            </a:r>
          </a:p>
        </p:txBody>
      </p:sp>
    </p:spTree>
    <p:extLst>
      <p:ext uri="{BB962C8B-B14F-4D97-AF65-F5344CB8AC3E}">
        <p14:creationId xmlns:p14="http://schemas.microsoft.com/office/powerpoint/2010/main" val="625729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557117-8867-4C76-9B50-E000BDF99229}"/>
              </a:ext>
            </a:extLst>
          </p:cNvPr>
          <p:cNvSpPr>
            <a:spLocks noGrp="1"/>
          </p:cNvSpPr>
          <p:nvPr>
            <p:ph type="title"/>
          </p:nvPr>
        </p:nvSpPr>
        <p:spPr/>
        <p:txBody>
          <a:bodyPr>
            <a:noAutofit/>
          </a:bodyPr>
          <a:lstStyle/>
          <a:p>
            <a:r>
              <a:rPr lang="en-US" sz="4400" dirty="0">
                <a:latin typeface="Times New Roman" panose="02020603050405020304" pitchFamily="18" charset="0"/>
                <a:cs typeface="Times New Roman" panose="02020603050405020304" pitchFamily="18" charset="0"/>
              </a:rPr>
              <a:t>Three Sources </a:t>
            </a:r>
            <a:r>
              <a:rPr lang="en-US" sz="4400" dirty="0" smtClean="0">
                <a:latin typeface="Times New Roman" panose="02020603050405020304" pitchFamily="18" charset="0"/>
                <a:cs typeface="Times New Roman" panose="02020603050405020304" pitchFamily="18" charset="0"/>
              </a:rPr>
              <a:t>of </a:t>
            </a:r>
            <a:r>
              <a:rPr lang="en-US" sz="4400" dirty="0">
                <a:latin typeface="Times New Roman" panose="02020603050405020304" pitchFamily="18" charset="0"/>
                <a:cs typeface="Times New Roman" panose="02020603050405020304" pitchFamily="18" charset="0"/>
              </a:rPr>
              <a:t>Threats to Information Security </a:t>
            </a:r>
          </a:p>
        </p:txBody>
      </p:sp>
      <p:sp>
        <p:nvSpPr>
          <p:cNvPr id="3" name="Content Placeholder 2">
            <a:extLst>
              <a:ext uri="{FF2B5EF4-FFF2-40B4-BE49-F238E27FC236}">
                <a16:creationId xmlns:a16="http://schemas.microsoft.com/office/drawing/2014/main" xmlns="" id="{60C2E63F-21AC-4816-B440-1E6FCA2522CB}"/>
              </a:ext>
            </a:extLst>
          </p:cNvPr>
          <p:cNvSpPr>
            <a:spLocks noGrp="1"/>
          </p:cNvSpPr>
          <p:nvPr>
            <p:ph idx="1"/>
          </p:nvPr>
        </p:nvSpPr>
        <p:spPr/>
        <p:txBody>
          <a:bodyPr>
            <a:noAutofit/>
          </a:bodyPr>
          <a:lstStyle/>
          <a:p>
            <a:r>
              <a:rPr lang="en-US" sz="3600" dirty="0">
                <a:latin typeface="Times New Roman" panose="02020603050405020304" pitchFamily="18" charset="0"/>
                <a:cs typeface="Times New Roman" panose="02020603050405020304" pitchFamily="18" charset="0"/>
              </a:rPr>
              <a:t>Mobile malware</a:t>
            </a:r>
          </a:p>
          <a:p>
            <a:r>
              <a:rPr lang="en-US" sz="3600" dirty="0">
                <a:latin typeface="Times New Roman" panose="02020603050405020304" pitchFamily="18" charset="0"/>
                <a:cs typeface="Times New Roman" panose="02020603050405020304" pitchFamily="18" charset="0"/>
              </a:rPr>
              <a:t>Outdated security software</a:t>
            </a:r>
          </a:p>
          <a:p>
            <a:r>
              <a:rPr lang="en-US" sz="3600" dirty="0">
                <a:latin typeface="Times New Roman" panose="02020603050405020304" pitchFamily="18" charset="0"/>
                <a:cs typeface="Times New Roman" panose="02020603050405020304" pitchFamily="18" charset="0"/>
              </a:rPr>
              <a:t>Corporate data in in personal mobiles devices </a:t>
            </a:r>
          </a:p>
          <a:p>
            <a:r>
              <a:rPr lang="en-US" sz="3600" dirty="0">
                <a:latin typeface="Times New Roman" panose="02020603050405020304" pitchFamily="18" charset="0"/>
                <a:cs typeface="Times New Roman" panose="02020603050405020304" pitchFamily="18" charset="0"/>
              </a:rPr>
              <a:t>Social media attacks</a:t>
            </a:r>
          </a:p>
          <a:p>
            <a:r>
              <a:rPr lang="en-US" sz="3600" dirty="0">
                <a:latin typeface="Times New Roman" panose="02020603050405020304" pitchFamily="18" charset="0"/>
                <a:cs typeface="Times New Roman" panose="02020603050405020304" pitchFamily="18" charset="0"/>
              </a:rPr>
              <a:t>Technology with weak security </a:t>
            </a:r>
          </a:p>
        </p:txBody>
      </p:sp>
    </p:spTree>
    <p:extLst>
      <p:ext uri="{BB962C8B-B14F-4D97-AF65-F5344CB8AC3E}">
        <p14:creationId xmlns:p14="http://schemas.microsoft.com/office/powerpoint/2010/main" val="92829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FEF9E4-5EDD-4D14-9BA7-FFB8B24BC1C1}"/>
              </a:ext>
            </a:extLst>
          </p:cNvPr>
          <p:cNvSpPr>
            <a:spLocks noGrp="1"/>
          </p:cNvSpPr>
          <p:nvPr>
            <p:ph type="title"/>
          </p:nvPr>
        </p:nvSpPr>
        <p:spPr/>
        <p:txBody>
          <a:bodyPr>
            <a:noAutofit/>
          </a:bodyPr>
          <a:lstStyle/>
          <a:p>
            <a:r>
              <a:rPr lang="en-US" sz="4400" dirty="0">
                <a:latin typeface="Times New Roman" panose="02020603050405020304" pitchFamily="18" charset="0"/>
                <a:cs typeface="Times New Roman" panose="02020603050405020304" pitchFamily="18" charset="0"/>
              </a:rPr>
              <a:t>Technical Safeguards For Mobile Devices</a:t>
            </a:r>
          </a:p>
        </p:txBody>
      </p:sp>
      <p:sp>
        <p:nvSpPr>
          <p:cNvPr id="3" name="Content Placeholder 2">
            <a:extLst>
              <a:ext uri="{FF2B5EF4-FFF2-40B4-BE49-F238E27FC236}">
                <a16:creationId xmlns:a16="http://schemas.microsoft.com/office/drawing/2014/main" xmlns="" id="{724EC177-79FE-4A3C-9E9D-8D83A99A73D1}"/>
              </a:ext>
            </a:extLst>
          </p:cNvPr>
          <p:cNvSpPr>
            <a:spLocks noGrp="1"/>
          </p:cNvSpPr>
          <p:nvPr>
            <p:ph idx="1"/>
          </p:nvPr>
        </p:nvSpPr>
        <p:spPr/>
        <p:txBody>
          <a:bodyPr>
            <a:normAutofit/>
          </a:bodyPr>
          <a:lstStyle/>
          <a:p>
            <a:r>
              <a:rPr lang="en-US" sz="4000" dirty="0">
                <a:latin typeface="Times New Roman" panose="02020603050405020304" pitchFamily="18" charset="0"/>
                <a:cs typeface="Times New Roman" panose="02020603050405020304" pitchFamily="18" charset="0"/>
              </a:rPr>
              <a:t>Unlock pattern </a:t>
            </a:r>
          </a:p>
          <a:p>
            <a:r>
              <a:rPr lang="en-US" sz="4000" dirty="0">
                <a:latin typeface="Times New Roman" panose="02020603050405020304" pitchFamily="18" charset="0"/>
                <a:cs typeface="Times New Roman" panose="02020603050405020304" pitchFamily="18" charset="0"/>
              </a:rPr>
              <a:t>Device lockout</a:t>
            </a:r>
          </a:p>
          <a:p>
            <a:r>
              <a:rPr lang="en-US" sz="4000" dirty="0">
                <a:latin typeface="Times New Roman" panose="02020603050405020304" pitchFamily="18" charset="0"/>
                <a:cs typeface="Times New Roman" panose="02020603050405020304" pitchFamily="18" charset="0"/>
              </a:rPr>
              <a:t>Pin, password and passcode </a:t>
            </a:r>
          </a:p>
          <a:p>
            <a:r>
              <a:rPr lang="en-US" sz="4000" dirty="0">
                <a:latin typeface="Times New Roman" panose="02020603050405020304" pitchFamily="18" charset="0"/>
                <a:cs typeface="Times New Roman" panose="02020603050405020304" pitchFamily="18" charset="0"/>
              </a:rPr>
              <a:t>Auto wipe</a:t>
            </a:r>
          </a:p>
          <a:p>
            <a:r>
              <a:rPr lang="en-US" sz="4000" dirty="0">
                <a:latin typeface="Times New Roman" panose="02020603050405020304" pitchFamily="18" charset="0"/>
                <a:cs typeface="Times New Roman" panose="02020603050405020304" pitchFamily="18" charset="0"/>
              </a:rPr>
              <a:t>Encryption </a:t>
            </a:r>
            <a:r>
              <a:rPr lang="en-US" sz="4000" dirty="0">
                <a:solidFill>
                  <a:schemeClr val="tx1"/>
                </a:solidFill>
                <a:latin typeface="Times New Roman" panose="02020603050405020304" pitchFamily="18" charset="0"/>
                <a:cs typeface="Times New Roman" panose="02020603050405020304" pitchFamily="18" charset="0"/>
              </a:rPr>
              <a:t>(</a:t>
            </a:r>
            <a:r>
              <a:rPr lang="en-US" sz="4000" dirty="0" err="1">
                <a:solidFill>
                  <a:schemeClr val="tx1"/>
                </a:solidFill>
                <a:latin typeface="Times New Roman" panose="02020603050405020304" pitchFamily="18" charset="0"/>
                <a:cs typeface="Times New Roman" panose="02020603050405020304" pitchFamily="18" charset="0"/>
              </a:rPr>
              <a:t>Narain</a:t>
            </a:r>
            <a:r>
              <a:rPr lang="en-US" sz="4000" dirty="0">
                <a:solidFill>
                  <a:schemeClr val="tx1"/>
                </a:solidFill>
                <a:latin typeface="Times New Roman" panose="02020603050405020304" pitchFamily="18" charset="0"/>
                <a:cs typeface="Times New Roman" panose="02020603050405020304" pitchFamily="18" charset="0"/>
              </a:rPr>
              <a:t> Singh et al., 2014</a:t>
            </a:r>
            <a:r>
              <a:rPr lang="en-US" sz="4000" dirty="0" smtClean="0">
                <a:solidFill>
                  <a:schemeClr val="tx1"/>
                </a:solidFill>
                <a:latin typeface="Times New Roman" panose="02020603050405020304" pitchFamily="18" charset="0"/>
                <a:cs typeface="Times New Roman" panose="02020603050405020304" pitchFamily="18" charset="0"/>
              </a:rPr>
              <a:t>) </a:t>
            </a: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1069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53245A-7524-43F2-961C-F20668735ED1}"/>
              </a:ext>
            </a:extLst>
          </p:cNvPr>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Data Safeguards </a:t>
            </a:r>
            <a:r>
              <a:rPr lang="en-US" dirty="0" smtClean="0">
                <a:latin typeface="Times New Roman" panose="02020603050405020304" pitchFamily="18" charset="0"/>
                <a:cs typeface="Times New Roman" panose="02020603050405020304" pitchFamily="18" charset="0"/>
              </a:rPr>
              <a:t>and </a:t>
            </a:r>
            <a:r>
              <a:rPr lang="en-US" dirty="0">
                <a:latin typeface="Times New Roman" panose="02020603050405020304" pitchFamily="18" charset="0"/>
                <a:cs typeface="Times New Roman" panose="02020603050405020304" pitchFamily="18" charset="0"/>
              </a:rPr>
              <a:t>Applicable Data Safeguards </a:t>
            </a:r>
            <a:r>
              <a:rPr lang="en-US" dirty="0" smtClean="0">
                <a:latin typeface="Times New Roman" panose="02020603050405020304" pitchFamily="18" charset="0"/>
                <a:cs typeface="Times New Roman" panose="02020603050405020304" pitchFamily="18" charset="0"/>
              </a:rPr>
              <a:t>in </a:t>
            </a:r>
            <a:r>
              <a:rPr lang="en-US" dirty="0">
                <a:latin typeface="Times New Roman" panose="02020603050405020304" pitchFamily="18" charset="0"/>
                <a:cs typeface="Times New Roman" panose="02020603050405020304" pitchFamily="18" charset="0"/>
              </a:rPr>
              <a:t>Respect </a:t>
            </a:r>
            <a:r>
              <a:rPr lang="en-US" dirty="0" smtClean="0">
                <a:latin typeface="Times New Roman" panose="02020603050405020304" pitchFamily="18" charset="0"/>
                <a:cs typeface="Times New Roman" panose="02020603050405020304" pitchFamily="18" charset="0"/>
              </a:rPr>
              <a:t>to </a:t>
            </a:r>
            <a:r>
              <a:rPr lang="en-US" dirty="0">
                <a:latin typeface="Times New Roman" panose="02020603050405020304" pitchFamily="18" charset="0"/>
                <a:cs typeface="Times New Roman" panose="02020603050405020304" pitchFamily="18" charset="0"/>
              </a:rPr>
              <a:t>t</a:t>
            </a:r>
            <a:r>
              <a:rPr lang="en-US" dirty="0" smtClean="0">
                <a:latin typeface="Times New Roman" panose="02020603050405020304" pitchFamily="18" charset="0"/>
                <a:cs typeface="Times New Roman" panose="02020603050405020304" pitchFamily="18" charset="0"/>
              </a:rPr>
              <a:t>he </a:t>
            </a:r>
            <a:r>
              <a:rPr lang="en-US" dirty="0">
                <a:latin typeface="Times New Roman" panose="02020603050405020304" pitchFamily="18" charset="0"/>
                <a:cs typeface="Times New Roman" panose="02020603050405020304" pitchFamily="18" charset="0"/>
              </a:rPr>
              <a:t>Scenario</a:t>
            </a:r>
          </a:p>
        </p:txBody>
      </p:sp>
      <p:sp>
        <p:nvSpPr>
          <p:cNvPr id="3" name="Content Placeholder 2">
            <a:extLst>
              <a:ext uri="{FF2B5EF4-FFF2-40B4-BE49-F238E27FC236}">
                <a16:creationId xmlns:a16="http://schemas.microsoft.com/office/drawing/2014/main" xmlns="" id="{D0AD8B73-BC1D-4D6A-86CE-1EC3E8354FBF}"/>
              </a:ext>
            </a:extLst>
          </p:cNvPr>
          <p:cNvSpPr>
            <a:spLocks noGrp="1"/>
          </p:cNvSpPr>
          <p:nvPr>
            <p:ph idx="1"/>
          </p:nvPr>
        </p:nvSpPr>
        <p:spPr/>
        <p:txBody>
          <a:bodyPr>
            <a:noAutofit/>
          </a:bodyPr>
          <a:lstStyle/>
          <a:p>
            <a:r>
              <a:rPr lang="en-US" sz="3600" dirty="0">
                <a:latin typeface="Times New Roman" panose="02020603050405020304" pitchFamily="18" charset="0"/>
                <a:cs typeface="Times New Roman" panose="02020603050405020304" pitchFamily="18" charset="0"/>
              </a:rPr>
              <a:t>Firewalls</a:t>
            </a:r>
          </a:p>
          <a:p>
            <a:r>
              <a:rPr lang="en-US" sz="3600" dirty="0">
                <a:latin typeface="Times New Roman" panose="02020603050405020304" pitchFamily="18" charset="0"/>
                <a:cs typeface="Times New Roman" panose="02020603050405020304" pitchFamily="18" charset="0"/>
              </a:rPr>
              <a:t>Install antivirus </a:t>
            </a:r>
          </a:p>
          <a:p>
            <a:r>
              <a:rPr lang="en-US" sz="3600" dirty="0">
                <a:latin typeface="Times New Roman" panose="02020603050405020304" pitchFamily="18" charset="0"/>
                <a:cs typeface="Times New Roman" panose="02020603050405020304" pitchFamily="18" charset="0"/>
              </a:rPr>
              <a:t>Software updates </a:t>
            </a:r>
          </a:p>
          <a:p>
            <a:r>
              <a:rPr lang="en-US" sz="3600" dirty="0">
                <a:latin typeface="Times New Roman" panose="02020603050405020304" pitchFamily="18" charset="0"/>
                <a:cs typeface="Times New Roman" panose="02020603050405020304" pitchFamily="18" charset="0"/>
              </a:rPr>
              <a:t>Backups</a:t>
            </a:r>
          </a:p>
          <a:p>
            <a:r>
              <a:rPr lang="en-US" sz="3600" dirty="0">
                <a:latin typeface="Times New Roman" panose="02020603050405020304" pitchFamily="18" charset="0"/>
                <a:cs typeface="Times New Roman" panose="02020603050405020304" pitchFamily="18" charset="0"/>
              </a:rPr>
              <a:t>Physical damage </a:t>
            </a:r>
          </a:p>
          <a:p>
            <a:r>
              <a:rPr lang="en-US" sz="3600" dirty="0">
                <a:latin typeface="Times New Roman" panose="02020603050405020304" pitchFamily="18" charset="0"/>
                <a:cs typeface="Times New Roman" panose="02020603050405020304" pitchFamily="18" charset="0"/>
              </a:rPr>
              <a:t>Secure disposal. </a:t>
            </a:r>
          </a:p>
        </p:txBody>
      </p:sp>
    </p:spTree>
    <p:extLst>
      <p:ext uri="{BB962C8B-B14F-4D97-AF65-F5344CB8AC3E}">
        <p14:creationId xmlns:p14="http://schemas.microsoft.com/office/powerpoint/2010/main" val="2264062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6D95A2-4755-4F50-8CDE-CA02BC091249}"/>
              </a:ext>
            </a:extLst>
          </p:cNvPr>
          <p:cNvSpPr>
            <a:spLocks noGrp="1"/>
          </p:cNvSpPr>
          <p:nvPr>
            <p:ph type="title"/>
          </p:nvPr>
        </p:nvSpPr>
        <p:spPr/>
        <p:txBody>
          <a:bodyPr>
            <a:noAutofit/>
          </a:bodyPr>
          <a:lstStyle/>
          <a:p>
            <a:r>
              <a:rPr lang="en-US" sz="4400" dirty="0">
                <a:latin typeface="Times New Roman" panose="02020603050405020304" pitchFamily="18" charset="0"/>
                <a:cs typeface="Times New Roman" panose="02020603050405020304" pitchFamily="18" charset="0"/>
              </a:rPr>
              <a:t>Data Safeguards </a:t>
            </a:r>
            <a:r>
              <a:rPr lang="en-US" sz="4400" dirty="0" smtClean="0">
                <a:latin typeface="Times New Roman" panose="02020603050405020304" pitchFamily="18" charset="0"/>
                <a:cs typeface="Times New Roman" panose="02020603050405020304" pitchFamily="18" charset="0"/>
              </a:rPr>
              <a:t>that </a:t>
            </a:r>
            <a:r>
              <a:rPr lang="en-US" sz="4400" dirty="0">
                <a:latin typeface="Times New Roman" panose="02020603050405020304" pitchFamily="18" charset="0"/>
                <a:cs typeface="Times New Roman" panose="02020603050405020304" pitchFamily="18" charset="0"/>
              </a:rPr>
              <a:t>Should Be Implemented</a:t>
            </a:r>
          </a:p>
        </p:txBody>
      </p:sp>
      <p:sp>
        <p:nvSpPr>
          <p:cNvPr id="3" name="Content Placeholder 2">
            <a:extLst>
              <a:ext uri="{FF2B5EF4-FFF2-40B4-BE49-F238E27FC236}">
                <a16:creationId xmlns:a16="http://schemas.microsoft.com/office/drawing/2014/main" xmlns="" id="{8DB1BB85-3642-46F2-B101-C34B7DC67333}"/>
              </a:ext>
            </a:extLst>
          </p:cNvPr>
          <p:cNvSpPr>
            <a:spLocks noGrp="1"/>
          </p:cNvSpPr>
          <p:nvPr>
            <p:ph idx="1"/>
          </p:nvPr>
        </p:nvSpPr>
        <p:spPr/>
        <p:txBody>
          <a:bodyPr>
            <a:noAutofit/>
          </a:bodyPr>
          <a:lstStyle/>
          <a:p>
            <a:r>
              <a:rPr lang="en-US" sz="3200" dirty="0">
                <a:latin typeface="Times New Roman" panose="02020603050405020304" pitchFamily="18" charset="0"/>
                <a:cs typeface="Times New Roman" panose="02020603050405020304" pitchFamily="18" charset="0"/>
              </a:rPr>
              <a:t>Manage data access</a:t>
            </a:r>
          </a:p>
          <a:p>
            <a:r>
              <a:rPr lang="en-US" sz="3200" dirty="0">
                <a:latin typeface="Times New Roman" panose="02020603050405020304" pitchFamily="18" charset="0"/>
                <a:cs typeface="Times New Roman" panose="02020603050405020304" pitchFamily="18" charset="0"/>
              </a:rPr>
              <a:t>Protect and understand the most crucial data</a:t>
            </a:r>
          </a:p>
          <a:p>
            <a:r>
              <a:rPr lang="en-US" sz="3200" dirty="0">
                <a:latin typeface="Times New Roman" panose="02020603050405020304" pitchFamily="18" charset="0"/>
                <a:cs typeface="Times New Roman" panose="02020603050405020304" pitchFamily="18" charset="0"/>
              </a:rPr>
              <a:t>Establish a data security policy</a:t>
            </a:r>
          </a:p>
          <a:p>
            <a:r>
              <a:rPr lang="en-US" sz="3200" dirty="0">
                <a:latin typeface="Times New Roman" panose="02020603050405020304" pitchFamily="18" charset="0"/>
                <a:cs typeface="Times New Roman" panose="02020603050405020304" pitchFamily="18" charset="0"/>
              </a:rPr>
              <a:t>Create stronger passwords for the organization </a:t>
            </a:r>
          </a:p>
          <a:p>
            <a:r>
              <a:rPr lang="en-US" sz="3200" dirty="0">
                <a:latin typeface="Times New Roman" panose="02020603050405020304" pitchFamily="18" charset="0"/>
                <a:cs typeface="Times New Roman" panose="02020603050405020304" pitchFamily="18" charset="0"/>
              </a:rPr>
              <a:t>Regularly backup data</a:t>
            </a:r>
          </a:p>
        </p:txBody>
      </p:sp>
    </p:spTree>
    <p:extLst>
      <p:ext uri="{BB962C8B-B14F-4D97-AF65-F5344CB8AC3E}">
        <p14:creationId xmlns:p14="http://schemas.microsoft.com/office/powerpoint/2010/main" val="2630856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FD2900-A5AE-4F89-AAE8-9CB1CF6B367A}"/>
              </a:ext>
            </a:extLst>
          </p:cNvPr>
          <p:cNvSpPr>
            <a:spLocks noGrp="1"/>
          </p:cNvSpPr>
          <p:nvPr>
            <p:ph type="title"/>
          </p:nvPr>
        </p:nvSpPr>
        <p:spPr/>
        <p:txBody>
          <a:bodyPr>
            <a:noAutofit/>
          </a:bodyPr>
          <a:lstStyle/>
          <a:p>
            <a:r>
              <a:rPr lang="en-US" dirty="0">
                <a:latin typeface="Times New Roman" panose="02020603050405020304" pitchFamily="18" charset="0"/>
                <a:cs typeface="Times New Roman" panose="02020603050405020304" pitchFamily="18" charset="0"/>
              </a:rPr>
              <a:t>Why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Organization Needs </a:t>
            </a:r>
            <a:r>
              <a:rPr lang="en-US" dirty="0" smtClean="0">
                <a:latin typeface="Times New Roman" panose="02020603050405020304" pitchFamily="18" charset="0"/>
                <a:cs typeface="Times New Roman" panose="02020603050405020304" pitchFamily="18" charset="0"/>
              </a:rPr>
              <a:t>an </a:t>
            </a:r>
            <a:r>
              <a:rPr lang="en-US" dirty="0">
                <a:latin typeface="Times New Roman" panose="02020603050405020304" pitchFamily="18" charset="0"/>
                <a:cs typeface="Times New Roman" panose="02020603050405020304" pitchFamily="18" charset="0"/>
              </a:rPr>
              <a:t>Incident Response Plan </a:t>
            </a:r>
            <a:r>
              <a:rPr lang="en-US" dirty="0" smtClean="0">
                <a:latin typeface="Times New Roman" panose="02020603050405020304" pitchFamily="18" charset="0"/>
                <a:cs typeface="Times New Roman" panose="02020603050405020304" pitchFamily="18" charset="0"/>
              </a:rPr>
              <a:t>to </a:t>
            </a:r>
            <a:r>
              <a:rPr lang="en-US" dirty="0">
                <a:latin typeface="Times New Roman" panose="02020603050405020304" pitchFamily="18" charset="0"/>
                <a:cs typeface="Times New Roman" panose="02020603050405020304" pitchFamily="18" charset="0"/>
              </a:rPr>
              <a:t>Secure Information </a:t>
            </a:r>
            <a:r>
              <a:rPr lang="en-US" dirty="0" smtClean="0">
                <a:latin typeface="Times New Roman" panose="02020603050405020304" pitchFamily="18" charset="0"/>
                <a:cs typeface="Times New Roman" panose="02020603050405020304" pitchFamily="18" charset="0"/>
              </a:rPr>
              <a:t>and </a:t>
            </a:r>
            <a:r>
              <a:rPr lang="en-US" dirty="0">
                <a:latin typeface="Times New Roman" panose="02020603050405020304" pitchFamily="18" charset="0"/>
                <a:cs typeface="Times New Roman" panose="02020603050405020304" pitchFamily="18" charset="0"/>
              </a:rPr>
              <a:t>Knowledge</a:t>
            </a:r>
          </a:p>
        </p:txBody>
      </p:sp>
      <p:sp>
        <p:nvSpPr>
          <p:cNvPr id="3" name="Content Placeholder 2">
            <a:extLst>
              <a:ext uri="{FF2B5EF4-FFF2-40B4-BE49-F238E27FC236}">
                <a16:creationId xmlns:a16="http://schemas.microsoft.com/office/drawing/2014/main" xmlns="" id="{2546F956-64A0-474E-82DA-77BFC7D2B20D}"/>
              </a:ext>
            </a:extLst>
          </p:cNvPr>
          <p:cNvSpPr>
            <a:spLocks noGrp="1"/>
          </p:cNvSpPr>
          <p:nvPr>
            <p:ph idx="1"/>
          </p:nvPr>
        </p:nvSpPr>
        <p:spPr/>
        <p:txBody>
          <a:bodyPr>
            <a:noAutofit/>
          </a:bodyPr>
          <a:lstStyle/>
          <a:p>
            <a:r>
              <a:rPr lang="en-US" sz="3600" dirty="0">
                <a:latin typeface="Times New Roman" panose="02020603050405020304" pitchFamily="18" charset="0"/>
                <a:cs typeface="Times New Roman" panose="02020603050405020304" pitchFamily="18" charset="0"/>
              </a:rPr>
              <a:t>Protect organizational data</a:t>
            </a:r>
          </a:p>
          <a:p>
            <a:r>
              <a:rPr lang="en-US" sz="3600" dirty="0">
                <a:latin typeface="Times New Roman" panose="02020603050405020304" pitchFamily="18" charset="0"/>
                <a:cs typeface="Times New Roman" panose="02020603050405020304" pitchFamily="18" charset="0"/>
              </a:rPr>
              <a:t>Protect customer trust and reputation </a:t>
            </a:r>
          </a:p>
          <a:p>
            <a:r>
              <a:rPr lang="en-US" sz="3600" dirty="0">
                <a:latin typeface="Times New Roman" panose="02020603050405020304" pitchFamily="18" charset="0"/>
                <a:cs typeface="Times New Roman" panose="02020603050405020304" pitchFamily="18" charset="0"/>
              </a:rPr>
              <a:t>Safeguard organizational revenue </a:t>
            </a:r>
          </a:p>
          <a:p>
            <a:r>
              <a:rPr lang="en-US" sz="3600" dirty="0">
                <a:latin typeface="Times New Roman" panose="02020603050405020304" pitchFamily="18" charset="0"/>
                <a:cs typeface="Times New Roman" panose="02020603050405020304" pitchFamily="18" charset="0"/>
              </a:rPr>
              <a:t>Mitigate or avoid damages (Soomro et al., 2016</a:t>
            </a:r>
            <a:r>
              <a:rPr lang="en-US" sz="3600" dirty="0" smtClean="0">
                <a:latin typeface="Times New Roman" panose="02020603050405020304" pitchFamily="18" charset="0"/>
                <a:cs typeface="Times New Roman" panose="02020603050405020304" pitchFamily="18" charset="0"/>
              </a:rPr>
              <a:t>) </a:t>
            </a:r>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Define the proactiveness of an organization </a:t>
            </a:r>
          </a:p>
        </p:txBody>
      </p:sp>
    </p:spTree>
    <p:extLst>
      <p:ext uri="{BB962C8B-B14F-4D97-AF65-F5344CB8AC3E}">
        <p14:creationId xmlns:p14="http://schemas.microsoft.com/office/powerpoint/2010/main" val="18658695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35B7BC-AB2C-4B0A-B898-C5EA23AB3A1C}"/>
              </a:ext>
            </a:extLst>
          </p:cNvPr>
          <p:cNvSpPr>
            <a:spLocks noGrp="1"/>
          </p:cNvSpPr>
          <p:nvPr>
            <p:ph type="title"/>
          </p:nvPr>
        </p:nvSpPr>
        <p:spPr>
          <a:xfrm>
            <a:off x="677334" y="609600"/>
            <a:ext cx="8596668" cy="1036320"/>
          </a:xfrm>
        </p:spPr>
        <p:txBody>
          <a:bodyPr>
            <a:normAutofit/>
          </a:bodyPr>
          <a:lstStyle/>
          <a:p>
            <a:r>
              <a:rPr lang="en-US" sz="4800"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xmlns="" id="{541F2DDB-FCE7-4674-9829-835067A43B84}"/>
              </a:ext>
            </a:extLst>
          </p:cNvPr>
          <p:cNvSpPr>
            <a:spLocks noGrp="1"/>
          </p:cNvSpPr>
          <p:nvPr>
            <p:ph idx="1"/>
          </p:nvPr>
        </p:nvSpPr>
        <p:spPr>
          <a:xfrm>
            <a:off x="676656" y="1922845"/>
            <a:ext cx="8597346" cy="4697411"/>
          </a:xfrm>
        </p:spPr>
        <p:txBody>
          <a:bodyPr>
            <a:noAutofit/>
          </a:bodyPr>
          <a:lstStyle/>
          <a:p>
            <a:pPr marL="0" indent="0">
              <a:buNone/>
            </a:pPr>
            <a:r>
              <a:rPr lang="en-US" sz="2800" dirty="0">
                <a:latin typeface="Times New Roman" panose="02020603050405020304" pitchFamily="18" charset="0"/>
                <a:cs typeface="Times New Roman" panose="02020603050405020304" pitchFamily="18" charset="0"/>
              </a:rPr>
              <a:t>Lei, Y., &amp; He, J. (2019). </a:t>
            </a:r>
            <a:r>
              <a:rPr lang="en-US" sz="2800" i="1" dirty="0">
                <a:latin typeface="Times New Roman" panose="02020603050405020304" pitchFamily="18" charset="0"/>
                <a:cs typeface="Times New Roman" panose="02020603050405020304" pitchFamily="18" charset="0"/>
              </a:rPr>
              <a:t>U.S. Patent No. 10,242,211</a:t>
            </a:r>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	Washington</a:t>
            </a:r>
            <a:r>
              <a:rPr lang="en-US" sz="2800" dirty="0">
                <a:latin typeface="Times New Roman" panose="02020603050405020304" pitchFamily="18" charset="0"/>
                <a:cs typeface="Times New Roman" panose="02020603050405020304" pitchFamily="18" charset="0"/>
              </a:rPr>
              <a:t>, DC: U.S. Patent and Trademark Office.</a:t>
            </a:r>
          </a:p>
          <a:p>
            <a:pPr marL="0" indent="0">
              <a:buNone/>
            </a:pPr>
            <a:r>
              <a:rPr lang="en-US" sz="2800" dirty="0" err="1">
                <a:latin typeface="Times New Roman" panose="02020603050405020304" pitchFamily="18" charset="0"/>
                <a:cs typeface="Times New Roman" panose="02020603050405020304" pitchFamily="18" charset="0"/>
              </a:rPr>
              <a:t>Narain</a:t>
            </a:r>
            <a:r>
              <a:rPr lang="en-US" sz="2800" dirty="0">
                <a:latin typeface="Times New Roman" panose="02020603050405020304" pitchFamily="18" charset="0"/>
                <a:cs typeface="Times New Roman" panose="02020603050405020304" pitchFamily="18" charset="0"/>
              </a:rPr>
              <a:t> Singh, A., Gupta, M. P., &amp; Ojha, A. (2014). </a:t>
            </a:r>
            <a:r>
              <a:rPr lang="en-US" sz="2800" dirty="0" smtClean="0">
                <a:latin typeface="Times New Roman" panose="02020603050405020304" pitchFamily="18" charset="0"/>
                <a:cs typeface="Times New Roman" panose="02020603050405020304" pitchFamily="18" charset="0"/>
              </a:rPr>
              <a:t>	Identifying </a:t>
            </a:r>
            <a:r>
              <a:rPr lang="en-US" sz="2800" dirty="0">
                <a:latin typeface="Times New Roman" panose="02020603050405020304" pitchFamily="18" charset="0"/>
                <a:cs typeface="Times New Roman" panose="02020603050405020304" pitchFamily="18" charset="0"/>
              </a:rPr>
              <a:t>factors of “organizational information </a:t>
            </a:r>
            <a:r>
              <a:rPr lang="en-US" sz="2800" dirty="0" smtClean="0">
                <a:latin typeface="Times New Roman" panose="02020603050405020304" pitchFamily="18" charset="0"/>
                <a:cs typeface="Times New Roman" panose="02020603050405020304" pitchFamily="18" charset="0"/>
              </a:rPr>
              <a:t>	security </a:t>
            </a:r>
            <a:r>
              <a:rPr lang="en-US" sz="2800" dirty="0">
                <a:latin typeface="Times New Roman" panose="02020603050405020304" pitchFamily="18" charset="0"/>
                <a:cs typeface="Times New Roman" panose="02020603050405020304" pitchFamily="18" charset="0"/>
              </a:rPr>
              <a:t>management”. </a:t>
            </a:r>
            <a:r>
              <a:rPr lang="en-US" sz="2800" i="1" dirty="0">
                <a:latin typeface="Times New Roman" panose="02020603050405020304" pitchFamily="18" charset="0"/>
                <a:cs typeface="Times New Roman" panose="02020603050405020304" pitchFamily="18" charset="0"/>
              </a:rPr>
              <a:t>Journal of Enterprise </a:t>
            </a:r>
            <a:r>
              <a:rPr lang="en-US" sz="2800" i="1" dirty="0" smtClean="0">
                <a:latin typeface="Times New Roman" panose="02020603050405020304" pitchFamily="18" charset="0"/>
                <a:cs typeface="Times New Roman" panose="02020603050405020304" pitchFamily="18" charset="0"/>
              </a:rPr>
              <a:t>	Information </a:t>
            </a:r>
            <a:r>
              <a:rPr lang="en-US" sz="2800" i="1" dirty="0">
                <a:latin typeface="Times New Roman" panose="02020603050405020304" pitchFamily="18" charset="0"/>
                <a:cs typeface="Times New Roman" panose="02020603050405020304" pitchFamily="18" charset="0"/>
              </a:rPr>
              <a:t>Management</a:t>
            </a:r>
            <a:r>
              <a:rPr lang="en-US" sz="2800" dirty="0">
                <a:latin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cs typeface="Times New Roman" panose="02020603050405020304" pitchFamily="18" charset="0"/>
              </a:rPr>
              <a:t>27</a:t>
            </a:r>
            <a:r>
              <a:rPr lang="en-US" sz="2800" dirty="0">
                <a:latin typeface="Times New Roman" panose="02020603050405020304" pitchFamily="18" charset="0"/>
                <a:cs typeface="Times New Roman" panose="02020603050405020304" pitchFamily="18" charset="0"/>
              </a:rPr>
              <a:t>(5), 644-667.</a:t>
            </a:r>
          </a:p>
          <a:p>
            <a:pPr marL="0" indent="0">
              <a:buNone/>
            </a:pPr>
            <a:r>
              <a:rPr lang="en-US" sz="2800" dirty="0">
                <a:latin typeface="Times New Roman" panose="02020603050405020304" pitchFamily="18" charset="0"/>
                <a:cs typeface="Times New Roman" panose="02020603050405020304" pitchFamily="18" charset="0"/>
              </a:rPr>
              <a:t>Soomro, Z. A., Shah, M. H., &amp; Ahmed, J. (2016). </a:t>
            </a:r>
            <a:r>
              <a:rPr lang="en-US" sz="2800" dirty="0" smtClean="0">
                <a:latin typeface="Times New Roman" panose="02020603050405020304" pitchFamily="18" charset="0"/>
                <a:cs typeface="Times New Roman" panose="02020603050405020304" pitchFamily="18" charset="0"/>
              </a:rPr>
              <a:t>	Information </a:t>
            </a:r>
            <a:r>
              <a:rPr lang="en-US" sz="2800" dirty="0">
                <a:latin typeface="Times New Roman" panose="02020603050405020304" pitchFamily="18" charset="0"/>
                <a:cs typeface="Times New Roman" panose="02020603050405020304" pitchFamily="18" charset="0"/>
              </a:rPr>
              <a:t>security management needs more holistic </a:t>
            </a:r>
            <a:r>
              <a:rPr lang="en-US" sz="2800" dirty="0" smtClean="0">
                <a:latin typeface="Times New Roman" panose="02020603050405020304" pitchFamily="18" charset="0"/>
                <a:cs typeface="Times New Roman" panose="02020603050405020304" pitchFamily="18" charset="0"/>
              </a:rPr>
              <a:t>	approach</a:t>
            </a:r>
            <a:r>
              <a:rPr lang="en-US" sz="2800" dirty="0">
                <a:latin typeface="Times New Roman" panose="02020603050405020304" pitchFamily="18" charset="0"/>
                <a:cs typeface="Times New Roman" panose="02020603050405020304" pitchFamily="18" charset="0"/>
              </a:rPr>
              <a:t>: A literature review. </a:t>
            </a:r>
            <a:r>
              <a:rPr lang="en-US" sz="2800" i="1" dirty="0">
                <a:latin typeface="Times New Roman" panose="02020603050405020304" pitchFamily="18" charset="0"/>
                <a:cs typeface="Times New Roman" panose="02020603050405020304" pitchFamily="18" charset="0"/>
              </a:rPr>
              <a:t>International Journal of </a:t>
            </a:r>
            <a:r>
              <a:rPr lang="en-US" sz="2800" i="1" dirty="0" smtClean="0">
                <a:latin typeface="Times New Roman" panose="02020603050405020304" pitchFamily="18" charset="0"/>
                <a:cs typeface="Times New Roman" panose="02020603050405020304" pitchFamily="18" charset="0"/>
              </a:rPr>
              <a:t>	Information </a:t>
            </a:r>
            <a:r>
              <a:rPr lang="en-US" sz="2800" i="1" dirty="0">
                <a:latin typeface="Times New Roman" panose="02020603050405020304" pitchFamily="18" charset="0"/>
                <a:cs typeface="Times New Roman" panose="02020603050405020304" pitchFamily="18" charset="0"/>
              </a:rPr>
              <a:t>Management</a:t>
            </a:r>
            <a:r>
              <a:rPr lang="en-US" sz="2800" dirty="0">
                <a:latin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cs typeface="Times New Roman" panose="02020603050405020304" pitchFamily="18" charset="0"/>
              </a:rPr>
              <a:t>36</a:t>
            </a:r>
            <a:r>
              <a:rPr lang="en-US" sz="2800" dirty="0">
                <a:latin typeface="Times New Roman" panose="02020603050405020304" pitchFamily="18" charset="0"/>
                <a:cs typeface="Times New Roman" panose="02020603050405020304" pitchFamily="18" charset="0"/>
              </a:rPr>
              <a:t>(2), 215-225.</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430774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1214</TotalTime>
  <Words>1501</Words>
  <Application>Microsoft Office PowerPoint</Application>
  <PresentationFormat>Custom</PresentationFormat>
  <Paragraphs>60</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Facet</vt:lpstr>
      <vt:lpstr>Information Security </vt:lpstr>
      <vt:lpstr>The Goal of Information Security in Relation to Mobile Devices</vt:lpstr>
      <vt:lpstr>Three Sources of Threats to Information Security </vt:lpstr>
      <vt:lpstr>Technical Safeguards For Mobile Devices</vt:lpstr>
      <vt:lpstr>Data Safeguards and Applicable Data Safeguards in Respect to the Scenario</vt:lpstr>
      <vt:lpstr>Data Safeguards that Should Be Implemented</vt:lpstr>
      <vt:lpstr>Why the Organization Needs an Incident Response Plan to Secure Information and Knowledge</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Security</dc:title>
  <dc:creator>Probook</dc:creator>
  <cp:lastModifiedBy>User</cp:lastModifiedBy>
  <cp:revision>18</cp:revision>
  <dcterms:created xsi:type="dcterms:W3CDTF">2019-11-07T15:23:24Z</dcterms:created>
  <dcterms:modified xsi:type="dcterms:W3CDTF">2019-11-08T12:25:42Z</dcterms:modified>
</cp:coreProperties>
</file>